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78" r:id="rId3"/>
    <p:sldMasterId id="2147483690" r:id="rId4"/>
  </p:sldMasterIdLst>
  <p:notesMasterIdLst>
    <p:notesMasterId r:id="rId43"/>
  </p:notesMasterIdLst>
  <p:sldIdLst>
    <p:sldId id="256" r:id="rId5"/>
    <p:sldId id="352" r:id="rId6"/>
    <p:sldId id="258" r:id="rId7"/>
    <p:sldId id="260" r:id="rId8"/>
    <p:sldId id="261" r:id="rId9"/>
    <p:sldId id="262" r:id="rId10"/>
    <p:sldId id="263" r:id="rId11"/>
    <p:sldId id="264" r:id="rId12"/>
    <p:sldId id="392" r:id="rId13"/>
    <p:sldId id="393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390" r:id="rId24"/>
    <p:sldId id="318" r:id="rId25"/>
    <p:sldId id="412" r:id="rId26"/>
    <p:sldId id="396" r:id="rId27"/>
    <p:sldId id="397" r:id="rId28"/>
    <p:sldId id="398" r:id="rId29"/>
    <p:sldId id="394" r:id="rId30"/>
    <p:sldId id="399" r:id="rId31"/>
    <p:sldId id="400" r:id="rId32"/>
    <p:sldId id="401" r:id="rId33"/>
    <p:sldId id="332" r:id="rId34"/>
    <p:sldId id="333" r:id="rId35"/>
    <p:sldId id="334" r:id="rId36"/>
    <p:sldId id="335" r:id="rId37"/>
    <p:sldId id="336" r:id="rId38"/>
    <p:sldId id="402" r:id="rId39"/>
    <p:sldId id="338" r:id="rId40"/>
    <p:sldId id="339" r:id="rId41"/>
    <p:sldId id="340" r:id="rId42"/>
  </p:sldIdLst>
  <p:sldSz cx="12192000" cy="6858000"/>
  <p:notesSz cx="6858000" cy="9144000"/>
  <p:embeddedFontLst>
    <p:embeddedFont>
      <p:font typeface="Libre Franklin" pitchFamily="2" charset="0"/>
      <p:regular r:id="rId44"/>
      <p:bold r:id="rId45"/>
      <p:italic r:id="rId46"/>
      <p:boldItalic r:id="rId47"/>
    </p:embeddedFont>
    <p:embeddedFont>
      <p:font typeface="Teko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2" roundtripDataSignature="AMtx7mhV+V/QSPZ1lpW4nlkY5V+DhaEB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3AAF7-E4D4-45F5-AC0D-EACF204EC381}" v="168" dt="2024-03-19T16:59:45.537"/>
    <p1510:client id="{0B949EE5-08C0-46D7-8C9D-E342EFE85B7E}" v="10" dt="2024-03-19T22:02:25.203"/>
    <p1510:client id="{0E576735-2793-411E-8893-0144AD320C67}" v="2" dt="2024-03-20T12:17:56.358"/>
    <p1510:client id="{14A4E9D9-02BE-4EFE-B9E9-66173729D839}" v="2" dt="2024-03-19T22:13:58.360"/>
    <p1510:client id="{6558AF9B-EA91-4946-983B-05A8EF3DBDA6}" v="32" dt="2024-03-20T12:12:56.294"/>
    <p1510:client id="{6AEB73D0-B0FF-4BC0-AD23-54203FF7288B}" v="133" dt="2024-03-19T12:51:30.239"/>
    <p1510:client id="{EDA3E910-B0FB-49C8-9F75-5159A0BB7674}" v="13" dt="2024-03-20T12:15:05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12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124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1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7c3e2d5c8_0_0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e7c3e2d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4213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200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291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673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406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023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0200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822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132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8311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99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733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93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34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793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280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726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0086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43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09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7c3e2d5c8_1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e7c3e2d5c8_1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7" name="Google Shape;1257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e5ed72bc08_1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g1e5ed72bc08_1_7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7" name="Google Shape;1267;g1e5ed72bc08_1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e5ed72bc08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g1e5ed72bc08_1_7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8" name="Google Shape;1278;g1e5ed72bc08_1_7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372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6" name="Google Shape;132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7" name="Google Shape;132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7" name="Google Shape;133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7c3e2d5c8_1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1e7c3e2d5c8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7c3e2d5c8_1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1e7c3e2d5c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7c3e2d5c8_1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1e7c3e2d5c8_1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750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Font typeface="Arial"/>
              <a:buNone/>
              <a:defRPr sz="5700" b="0" i="0" u="none" strike="noStrike" cap="none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Font typeface="Arial"/>
              <a:buNone/>
              <a:defRPr sz="1800" b="0" i="0" u="none" strike="noStrike" cap="none">
                <a:solidFill>
                  <a:srgbClr val="008C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" name="Google Shape;20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22" name="Google Shape;22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2" name="Google Shape;10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9" name="Google Shape;109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5" name="Google Shape;125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6" name="Google Shape;126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Google Shape;127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7c3e2d5c8_0_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e7c3e2d5c8_0_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g1e7c3e2d5c8_0_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e7c3e2d5c8_0_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e7c3e2d5c8_0_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None/>
              <a:defRPr sz="5700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None/>
              <a:defRPr sz="2300">
                <a:solidFill>
                  <a:srgbClr val="888A9C"/>
                </a:solidFill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None/>
              <a:defRPr sz="2100">
                <a:solidFill>
                  <a:srgbClr val="888A9C"/>
                </a:solidFill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5pPr>
            <a:lvl6pPr marL="2743200" lvl="5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6pPr>
            <a:lvl7pPr marL="3200400" lvl="6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7pPr>
            <a:lvl8pPr marL="3657600" lvl="7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8pPr>
            <a:lvl9pPr marL="4114800" lvl="8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r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0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None/>
              <a:defRPr sz="1800">
                <a:solidFill>
                  <a:srgbClr val="008C7D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125" name="Google Shape;125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127" name="Google Shape;127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" name="Google Shape;34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8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7" name="Google Shape;147;p81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8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1" name="Google Shape;15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3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83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8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64" name="Google Shape;164;p83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4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84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8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8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70" name="Google Shape;17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4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7" name="Google Shape;177;p8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85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85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4" name="Google Shape;184;p8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86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86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86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8" name="Google Shape;188;p86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8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3" name="Google Shape;193;p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8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89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3" name="Google Shape;203;p89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8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8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9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9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2" name="Google Shape;212;p9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9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9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8" name="Google Shape;48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1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8" name="Google Shape;21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1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1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1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3" name="Google Shape;223;p91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4" name="Google Shape;224;p91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5" name="Google Shape;225;p91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29" name="Google Shape;22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" name="Google Shape;232;p9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3" name="Google Shape;23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9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9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3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93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41" name="Google Shape;241;p93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2" name="Google Shape;242;p93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243" name="Google Shape;243;p93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6" name="Google Shape;246;p9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7c3e2d5c8_0_14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1e7c3e2d5c8_0_14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6" name="Google Shape;256;g1e7c3e2d5c8_0_14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1e7c3e2d5c8_0_14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1e7c3e2d5c8_0_14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7c3e2d5c8_0_14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g1e7c3e2d5c8_0_14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g1e7c3e2d5c8_0_14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g1e7c3e2d5c8_0_14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1e7c3e2d5c8_0_14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7c3e2d5c8_0_148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1e7c3e2d5c8_0_148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g1e7c3e2d5c8_0_14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1e7c3e2d5c8_0_14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1e7c3e2d5c8_0_14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7c3e2d5c8_0_14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g1e7c3e2d5c8_0_14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g1e7c3e2d5c8_0_148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g1e7c3e2d5c8_0_14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1e7c3e2d5c8_0_14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1e7c3e2d5c8_0_14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7c3e2d5c8_0_149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1e7c3e2d5c8_0_149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g1e7c3e2d5c8_0_149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g1e7c3e2d5c8_0_149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g1e7c3e2d5c8_0_149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g1e7c3e2d5c8_0_14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g1e7c3e2d5c8_0_14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g1e7c3e2d5c8_0_14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7c3e2d5c8_0_15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1e7c3e2d5c8_0_15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1e7c3e2d5c8_0_15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1e7c3e2d5c8_0_15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7c3e2d5c8_0_15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1e7c3e2d5c8_0_15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1e7c3e2d5c8_0_15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7c3e2d5c8_0_15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g1e7c3e2d5c8_0_15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9" name="Google Shape;299;g1e7c3e2d5c8_0_15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0" name="Google Shape;300;g1e7c3e2d5c8_0_15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1e7c3e2d5c8_0_15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g1e7c3e2d5c8_0_15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7c3e2d5c8_0_15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g1e7c3e2d5c8_0_15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g1e7c3e2d5c8_0_15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7" name="Google Shape;307;g1e7c3e2d5c8_0_15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g1e7c3e2d5c8_0_15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1e7c3e2d5c8_0_15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7c3e2d5c8_0_15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1e7c3e2d5c8_0_152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g1e7c3e2d5c8_0_15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1e7c3e2d5c8_0_15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1e7c3e2d5c8_0_15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7c3e2d5c8_0_153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g1e7c3e2d5c8_0_153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1e7c3e2d5c8_0_15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1e7c3e2d5c8_0_15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g1e7c3e2d5c8_0_15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/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9" name="Google Shape;139;p8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8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41" name="Google Shape;141;p80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7c3e2d5c8_0_14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g1e7c3e2d5c8_0_14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g1e7c3e2d5c8_0_14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1e7c3e2d5c8_0_14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g1e7c3e2d5c8_0_14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27.0.0.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-knowledge-hub/geo-knowledge-hub-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e-shape-gkh%E2%80%8B" TargetMode="External"/><Relationship Id="rId5" Type="http://schemas.openxmlformats.org/officeDocument/2006/relationships/hyperlink" Target="https://gkhub.earthobservations.org/communities/e-shape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o-knowledge-hub/geo-package-loade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doc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khub.earthobservations.org/doc/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www.earthobservations.org/documents/gwp23_25/geo_work_programme_2023_2025_summary_document_v3_20221214.pdf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c3e2d5c8_0_0"/>
          <p:cNvSpPr txBox="1">
            <a:spLocks noGrp="1"/>
          </p:cNvSpPr>
          <p:nvPr>
            <p:ph type="subTitle" idx="1"/>
          </p:nvPr>
        </p:nvSpPr>
        <p:spPr>
          <a:xfrm>
            <a:off x="1221090" y="4754638"/>
            <a:ext cx="6339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Teko"/>
                <a:ea typeface="Teko"/>
                <a:cs typeface="Teko"/>
                <a:sym typeface="Teko"/>
              </a:rPr>
              <a:t>Visão geral sobre análise de dados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7" name="Google Shape;327;g1e7c3e2d5c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e7c3e2d5c8_0_0"/>
          <p:cNvSpPr/>
          <p:nvPr/>
        </p:nvSpPr>
        <p:spPr>
          <a:xfrm>
            <a:off x="0" y="2030410"/>
            <a:ext cx="7005134" cy="4827590"/>
          </a:xfrm>
          <a:custGeom>
            <a:avLst/>
            <a:gdLst/>
            <a:ahLst/>
            <a:cxnLst/>
            <a:rect l="l" t="t" r="r" b="b"/>
            <a:pathLst>
              <a:path w="7005134" h="4827590" extrusionOk="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e7c3e2d5c8_0_0"/>
          <p:cNvSpPr txBox="1">
            <a:spLocks noGrp="1"/>
          </p:cNvSpPr>
          <p:nvPr>
            <p:ph type="ctrTitle"/>
          </p:nvPr>
        </p:nvSpPr>
        <p:spPr>
          <a:xfrm>
            <a:off x="1165100" y="2803945"/>
            <a:ext cx="107574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900" b="1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to preserve and share EO Applications: Introduction and practice</a:t>
            </a:r>
            <a:endParaRPr sz="4900" b="1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0" name="Google Shape;330;g1e7c3e2d5c8_0_0"/>
          <p:cNvSpPr txBox="1"/>
          <p:nvPr/>
        </p:nvSpPr>
        <p:spPr>
          <a:xfrm>
            <a:off x="8510660" y="5523742"/>
            <a:ext cx="3518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team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e7c3e2d5c8_0_0"/>
          <p:cNvSpPr txBox="1"/>
          <p:nvPr/>
        </p:nvSpPr>
        <p:spPr>
          <a:xfrm>
            <a:off x="3660833" y="6152634"/>
            <a:ext cx="52281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1650" b="0" i="0" u="none" strike="noStrike" cap="none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Date: </a:t>
            </a:r>
            <a:r>
              <a:rPr lang="en-US" sz="1650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21th</a:t>
            </a:r>
            <a:r>
              <a:rPr lang="en-US" sz="1650" b="0" i="0" u="none" strike="noStrike" cap="none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of </a:t>
            </a:r>
            <a:r>
              <a:rPr lang="en-US" sz="1650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March</a:t>
            </a:r>
            <a:r>
              <a:rPr lang="en-US" sz="1650" b="0" i="0" u="none" strike="noStrike" cap="none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from </a:t>
            </a:r>
            <a:r>
              <a:rPr lang="en-US" sz="1650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10:30</a:t>
            </a:r>
            <a:r>
              <a:rPr lang="en-US" sz="1650" b="0" i="0" u="none" strike="noStrike" cap="none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to </a:t>
            </a:r>
            <a:r>
              <a:rPr lang="en-US" sz="1650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12:30 (Geneva time)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0" i="0" u="none" strike="noStrike" cap="none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  <a:p>
            <a:pPr algn="ctr">
              <a:lnSpc>
                <a:spcPct val="70000"/>
              </a:lnSpc>
            </a:pPr>
            <a:r>
              <a:rPr lang="en-US" sz="1650" b="0" i="0" u="none" strike="noStrike" cap="none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Where:</a:t>
            </a:r>
            <a:r>
              <a:rPr lang="en-US" sz="1650" dirty="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EIFFEL Project Workshop - Online</a:t>
            </a:r>
            <a:endParaRPr sz="1400" b="0" i="0" u="none" strike="noStrike" cap="none" dirty="0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g1e7c3e2d5c8_0_0"/>
          <p:cNvCxnSpPr/>
          <p:nvPr/>
        </p:nvCxnSpPr>
        <p:spPr>
          <a:xfrm>
            <a:off x="1335390" y="4504130"/>
            <a:ext cx="1234500" cy="0"/>
          </a:xfrm>
          <a:prstGeom prst="straightConnector1">
            <a:avLst/>
          </a:prstGeom>
          <a:noFill/>
          <a:ln w="508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3" name="Google Shape;333;g1e7c3e2d5c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807" y="81876"/>
            <a:ext cx="2487591" cy="250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A6E988DE-881C-19B4-8FB2-C196987B2218}"/>
              </a:ext>
            </a:extLst>
          </p:cNvPr>
          <p:cNvSpPr txBox="1"/>
          <p:nvPr/>
        </p:nvSpPr>
        <p:spPr>
          <a:xfrm>
            <a:off x="4311115" y="2420409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Clear Documentation</a:t>
            </a:r>
            <a:endParaRPr lang="en-US" dirty="0"/>
          </a:p>
        </p:txBody>
      </p:sp>
      <p:pic>
        <p:nvPicPr>
          <p:cNvPr id="4" name="Picture 3" descr="A blue and grey outline of a couple of papers&#10;&#10;Description automatically generated">
            <a:extLst>
              <a:ext uri="{FF2B5EF4-FFF2-40B4-BE49-F238E27FC236}">
                <a16:creationId xmlns:a16="http://schemas.microsoft.com/office/drawing/2014/main" id="{48F46D77-01D3-DDD8-5499-739FA13F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5" y="2063291"/>
            <a:ext cx="2742382" cy="2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D6E80C46-9B17-9856-DB1A-F2CFE67F889D}"/>
              </a:ext>
            </a:extLst>
          </p:cNvPr>
          <p:cNvSpPr txBox="1"/>
          <p:nvPr/>
        </p:nvSpPr>
        <p:spPr>
          <a:xfrm>
            <a:off x="4851889" y="2420409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Descriptive Metadata </a:t>
            </a:r>
            <a:br>
              <a:rPr lang="en-US" sz="4900" b="1" dirty="0">
                <a:solidFill>
                  <a:srgbClr val="526479"/>
                </a:solidFill>
                <a:sym typeface="Libre Franklin"/>
              </a:rPr>
            </a:br>
            <a:r>
              <a:rPr lang="en-US" sz="4900" b="1" dirty="0">
                <a:solidFill>
                  <a:srgbClr val="526479"/>
                </a:solidFill>
                <a:sym typeface="Libre Franklin"/>
              </a:rPr>
              <a:t>&amp; </a:t>
            </a:r>
            <a:br>
              <a:rPr lang="en-US" sz="4900" b="1" dirty="0">
                <a:solidFill>
                  <a:srgbClr val="526479"/>
                </a:solidFill>
                <a:sym typeface="Libre Franklin"/>
              </a:rPr>
            </a:br>
            <a:r>
              <a:rPr lang="en-US" sz="4900" b="1" dirty="0">
                <a:solidFill>
                  <a:srgbClr val="526479"/>
                </a:solidFill>
                <a:sym typeface="Libre Franklin"/>
              </a:rPr>
              <a:t>Data Accessibility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4DF3C-21C8-8363-2A46-A287B482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34" y="2357548"/>
            <a:ext cx="3109420" cy="22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F09EA7DE-2386-CA61-0CF8-9D6E85AEEEF5}"/>
              </a:ext>
            </a:extLst>
          </p:cNvPr>
          <p:cNvSpPr txBox="1"/>
          <p:nvPr/>
        </p:nvSpPr>
        <p:spPr>
          <a:xfrm>
            <a:off x="3854254" y="2348080"/>
            <a:ext cx="7797648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Make publications visible</a:t>
            </a:r>
            <a:endParaRPr lang="en-US" dirty="0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244DB40-33DA-A64D-A0CB-A9D365C1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15" y="2406855"/>
            <a:ext cx="2739001" cy="20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57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1CAF529E-C0AD-F4A8-147F-46C07C71F62F}"/>
              </a:ext>
            </a:extLst>
          </p:cNvPr>
          <p:cNvSpPr txBox="1"/>
          <p:nvPr/>
        </p:nvSpPr>
        <p:spPr>
          <a:xfrm>
            <a:off x="5150247" y="2420409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Provide access to training materials</a:t>
            </a:r>
            <a:endParaRPr lang="en-US" dirty="0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EAF30B7-FA01-0DA7-F54D-67AA9DCF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12" y="2058628"/>
            <a:ext cx="2747298" cy="27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5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5E0938F5-183D-DECF-8C8A-135061CE0237}"/>
              </a:ext>
            </a:extLst>
          </p:cNvPr>
          <p:cNvSpPr txBox="1"/>
          <p:nvPr/>
        </p:nvSpPr>
        <p:spPr>
          <a:xfrm>
            <a:off x="4713536" y="2350851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Ensure effortless access to the full range of products</a:t>
            </a:r>
            <a:endParaRPr lang="en-US" dirty="0"/>
          </a:p>
        </p:txBody>
      </p:sp>
      <p:pic>
        <p:nvPicPr>
          <p:cNvPr id="8" name="Picture 7" descr="A blue hand with a finger pointing at it&#10;&#10;Description automatically generated">
            <a:extLst>
              <a:ext uri="{FF2B5EF4-FFF2-40B4-BE49-F238E27FC236}">
                <a16:creationId xmlns:a16="http://schemas.microsoft.com/office/drawing/2014/main" id="{93D6A5C9-EEFC-5B5F-F686-690B3C23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16" y="1536137"/>
            <a:ext cx="33528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95E617A4-C88E-4571-5C94-7E7A13ABA555}"/>
              </a:ext>
            </a:extLst>
          </p:cNvPr>
          <p:cNvSpPr txBox="1"/>
          <p:nvPr/>
        </p:nvSpPr>
        <p:spPr>
          <a:xfrm>
            <a:off x="5036385" y="2400631"/>
            <a:ext cx="6920939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Providing User Stories</a:t>
            </a:r>
            <a:endParaRPr lang="en-US" dirty="0"/>
          </a:p>
        </p:txBody>
      </p:sp>
      <p:pic>
        <p:nvPicPr>
          <p:cNvPr id="4" name="Picture 3" descr="A blue line drawing of a paper and a pen&#10;&#10;Description automatically generated">
            <a:extLst>
              <a:ext uri="{FF2B5EF4-FFF2-40B4-BE49-F238E27FC236}">
                <a16:creationId xmlns:a16="http://schemas.microsoft.com/office/drawing/2014/main" id="{26FA70D9-E2E4-FF7C-7670-3E6D10A7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83" y="2001946"/>
            <a:ext cx="2805387" cy="28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6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0D71516-D2AF-FFAC-EC93-017DB09C3F1B}"/>
              </a:ext>
            </a:extLst>
          </p:cNvPr>
          <p:cNvSpPr txBox="1"/>
          <p:nvPr/>
        </p:nvSpPr>
        <p:spPr>
          <a:xfrm>
            <a:off x="4520564" y="2420920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Licensing</a:t>
            </a:r>
            <a:endParaRPr lang="en-US" dirty="0"/>
          </a:p>
        </p:txBody>
      </p:sp>
      <p:pic>
        <p:nvPicPr>
          <p:cNvPr id="2" name="Picture 1" descr="A blue and black web page with a ribbon&#10;&#10;Description automatically generated">
            <a:extLst>
              <a:ext uri="{FF2B5EF4-FFF2-40B4-BE49-F238E27FC236}">
                <a16:creationId xmlns:a16="http://schemas.microsoft.com/office/drawing/2014/main" id="{90B2931D-E465-5FA9-0825-CC7D586D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42" y="2349500"/>
            <a:ext cx="2563762" cy="21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9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4BBE8CA-492D-843A-8489-C2A29B5A7D2F}"/>
              </a:ext>
            </a:extLst>
          </p:cNvPr>
          <p:cNvSpPr txBox="1"/>
          <p:nvPr/>
        </p:nvSpPr>
        <p:spPr>
          <a:xfrm>
            <a:off x="3852276" y="2199183"/>
            <a:ext cx="7469907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Interact with community</a:t>
            </a:r>
            <a:endParaRPr lang="en-US" dirty="0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E591283-3647-EFD1-5B51-8BC9C4A5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7" y="2062726"/>
            <a:ext cx="2739104" cy="27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8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4BBE8CA-492D-843A-8489-C2A29B5A7D2F}"/>
              </a:ext>
            </a:extLst>
          </p:cNvPr>
          <p:cNvSpPr txBox="1"/>
          <p:nvPr/>
        </p:nvSpPr>
        <p:spPr>
          <a:xfrm>
            <a:off x="4286534" y="2371247"/>
            <a:ext cx="7469907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Think in the long-term</a:t>
            </a:r>
            <a:endParaRPr lang="en-US" dirty="0"/>
          </a:p>
        </p:txBody>
      </p:sp>
      <p:pic>
        <p:nvPicPr>
          <p:cNvPr id="2" name="Picture 1" descr="A blue clock and arrow&#10;&#10;Description automatically generated">
            <a:extLst>
              <a:ext uri="{FF2B5EF4-FFF2-40B4-BE49-F238E27FC236}">
                <a16:creationId xmlns:a16="http://schemas.microsoft.com/office/drawing/2014/main" id="{8E10189D-7A2A-CA1D-E5C6-9EC47CF3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62726"/>
            <a:ext cx="2739104" cy="27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3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4BBE8CA-492D-843A-8489-C2A29B5A7D2F}"/>
              </a:ext>
            </a:extLst>
          </p:cNvPr>
          <p:cNvSpPr txBox="1"/>
          <p:nvPr/>
        </p:nvSpPr>
        <p:spPr>
          <a:xfrm>
            <a:off x="4286534" y="2371247"/>
            <a:ext cx="7469907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sym typeface="Libre Franklin"/>
              </a:rPr>
              <a:t>Always Up-To-Date</a:t>
            </a:r>
            <a:endParaRPr lang="en-US" dirty="0"/>
          </a:p>
        </p:txBody>
      </p:sp>
      <p:pic>
        <p:nvPicPr>
          <p:cNvPr id="6" name="Picture 5" descr="A blue circle with a calendar and gear&#10;&#10;Description automatically generated">
            <a:extLst>
              <a:ext uri="{FF2B5EF4-FFF2-40B4-BE49-F238E27FC236}">
                <a16:creationId xmlns:a16="http://schemas.microsoft.com/office/drawing/2014/main" id="{47AEFDAF-6EAF-EB9D-0873-B479C726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40" y="1943100"/>
            <a:ext cx="29813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8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36d0e7c50_0_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rgbClr val="526479"/>
                </a:solidFill>
              </a:rPr>
              <a:t>GEO Knowledge Hub team</a:t>
            </a:r>
            <a:endParaRPr sz="4000" dirty="0">
              <a:solidFill>
                <a:srgbClr val="526479"/>
              </a:solidFill>
            </a:endParaRPr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2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0CE3828-C29A-BFEF-9BEF-FC90E48C4F9A}"/>
              </a:ext>
            </a:extLst>
          </p:cNvPr>
          <p:cNvGrpSpPr/>
          <p:nvPr/>
        </p:nvGrpSpPr>
        <p:grpSpPr>
          <a:xfrm>
            <a:off x="495828" y="1432188"/>
            <a:ext cx="2913672" cy="3707211"/>
            <a:chOff x="133961" y="1599430"/>
            <a:chExt cx="2625036" cy="3337757"/>
          </a:xfrm>
        </p:grpSpPr>
        <p:pic>
          <p:nvPicPr>
            <p:cNvPr id="4" name="Google Shape;154;p2" descr="Mulher de óculos sorrindo&#10;&#10;Descrição gerada automaticamente">
              <a:extLst>
                <a:ext uri="{FF2B5EF4-FFF2-40B4-BE49-F238E27FC236}">
                  <a16:creationId xmlns:a16="http://schemas.microsoft.com/office/drawing/2014/main" id="{F48ECB79-29A6-EF2F-DB75-2FF425E5067C}"/>
                </a:ext>
              </a:extLst>
            </p:cNvPr>
            <p:cNvPicPr/>
            <p:nvPr/>
          </p:nvPicPr>
          <p:blipFill>
            <a:blip r:embed="rId3">
              <a:alphaModFix/>
            </a:blip>
            <a:srcRect/>
            <a:stretch/>
          </p:blipFill>
          <p:spPr bwMode="auto">
            <a:xfrm>
              <a:off x="409574" y="1599430"/>
              <a:ext cx="2076450" cy="260032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Google Shape;155;p2">
              <a:extLst>
                <a:ext uri="{FF2B5EF4-FFF2-40B4-BE49-F238E27FC236}">
                  <a16:creationId xmlns:a16="http://schemas.microsoft.com/office/drawing/2014/main" id="{0EE6CBC5-42D1-C41D-8C83-711B3CAFA127}"/>
                </a:ext>
              </a:extLst>
            </p:cNvPr>
            <p:cNvSpPr txBox="1"/>
            <p:nvPr/>
          </p:nvSpPr>
          <p:spPr bwMode="auto">
            <a:xfrm>
              <a:off x="133961" y="4427109"/>
              <a:ext cx="2625036" cy="510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</a:rPr>
                <a:t>Paola de Salvo</a:t>
              </a:r>
              <a:endParaRPr lang="pt-BR" sz="2400" b="1" dirty="0">
                <a:solidFill>
                  <a:srgbClr val="526479"/>
                </a:solidFill>
                <a:latin typeface="Libre Franklin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1635CDA-F780-68E2-BB5B-BCAA86A65DAF}"/>
              </a:ext>
            </a:extLst>
          </p:cNvPr>
          <p:cNvGrpSpPr/>
          <p:nvPr/>
        </p:nvGrpSpPr>
        <p:grpSpPr>
          <a:xfrm>
            <a:off x="8798735" y="1429419"/>
            <a:ext cx="2913672" cy="3709980"/>
            <a:chOff x="3114413" y="1665934"/>
            <a:chExt cx="2625036" cy="3317435"/>
          </a:xfrm>
        </p:grpSpPr>
        <p:pic>
          <p:nvPicPr>
            <p:cNvPr id="8" name="Google Shape;160;p2">
              <a:extLst>
                <a:ext uri="{FF2B5EF4-FFF2-40B4-BE49-F238E27FC236}">
                  <a16:creationId xmlns:a16="http://schemas.microsoft.com/office/drawing/2014/main" id="{A9FAC8A7-4D38-80D1-F0BD-6709E966439B}"/>
                </a:ext>
              </a:extLst>
            </p:cNvPr>
            <p:cNvPicPr/>
            <p:nvPr/>
          </p:nvPicPr>
          <p:blipFill>
            <a:blip r:embed="rId4">
              <a:alphaModFix/>
            </a:blip>
            <a:srcRect l="7252"/>
            <a:stretch/>
          </p:blipFill>
          <p:spPr bwMode="auto">
            <a:xfrm>
              <a:off x="3318734" y="1665934"/>
              <a:ext cx="2211745" cy="2485309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" name="Google Shape;161;p2">
              <a:extLst>
                <a:ext uri="{FF2B5EF4-FFF2-40B4-BE49-F238E27FC236}">
                  <a16:creationId xmlns:a16="http://schemas.microsoft.com/office/drawing/2014/main" id="{8D4A57C5-C320-E277-EA11-85B4385E6230}"/>
                </a:ext>
              </a:extLst>
            </p:cNvPr>
            <p:cNvSpPr txBox="1"/>
            <p:nvPr/>
          </p:nvSpPr>
          <p:spPr bwMode="auto">
            <a:xfrm>
              <a:off x="3114413" y="4484837"/>
              <a:ext cx="2625036" cy="49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marL="0" lvl="0" indent="0" algn="ctr">
                <a:lnSpc>
                  <a:spcPct val="89000"/>
                </a:lnSpc>
                <a:buClr>
                  <a:srgbClr val="2E4729"/>
                </a:buClr>
                <a:buSzPts val="4400"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  <a:sym typeface="Libre Franklin"/>
                </a:rPr>
                <a:t>Felipe Carlos</a:t>
              </a:r>
              <a:endParaRPr lang="pt-BR" sz="2400" b="1">
                <a:solidFill>
                  <a:srgbClr val="2E4729"/>
                </a:solidFill>
                <a:latin typeface="Libre Franklin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839A004-36EF-5925-50E2-4D5689FE158A}"/>
              </a:ext>
            </a:extLst>
          </p:cNvPr>
          <p:cNvGrpSpPr/>
          <p:nvPr/>
        </p:nvGrpSpPr>
        <p:grpSpPr>
          <a:xfrm>
            <a:off x="4301651" y="1204149"/>
            <a:ext cx="3501538" cy="3935250"/>
            <a:chOff x="5740875" y="1475300"/>
            <a:chExt cx="3224448" cy="3623523"/>
          </a:xfrm>
        </p:grpSpPr>
        <p:sp>
          <p:nvSpPr>
            <p:cNvPr id="12" name="Google Shape;163;p2">
              <a:extLst>
                <a:ext uri="{FF2B5EF4-FFF2-40B4-BE49-F238E27FC236}">
                  <a16:creationId xmlns:a16="http://schemas.microsoft.com/office/drawing/2014/main" id="{E6BA2421-4F55-1B4B-93E1-B6816A1BE18A}"/>
                </a:ext>
              </a:extLst>
            </p:cNvPr>
            <p:cNvSpPr txBox="1"/>
            <p:nvPr/>
          </p:nvSpPr>
          <p:spPr bwMode="auto">
            <a:xfrm>
              <a:off x="6163093" y="4277096"/>
              <a:ext cx="2625000" cy="821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 dirty="0">
                  <a:solidFill>
                    <a:srgbClr val="526479"/>
                  </a:solidFill>
                  <a:latin typeface="Libre Franklin"/>
                </a:rPr>
                <a:t>Kalamkas </a:t>
              </a:r>
              <a:r>
                <a:rPr lang="en-US" sz="2400" b="1" dirty="0" err="1">
                  <a:solidFill>
                    <a:srgbClr val="526479"/>
                  </a:solidFill>
                  <a:latin typeface="Libre Franklin"/>
                </a:rPr>
                <a:t>Yessimkhanova</a:t>
              </a:r>
              <a:endParaRPr lang="pt-BR" sz="2400" b="1" dirty="0" err="1">
                <a:solidFill>
                  <a:srgbClr val="526479"/>
                </a:solidFill>
                <a:latin typeface="Libre Franklin"/>
              </a:endParaRPr>
            </a:p>
          </p:txBody>
        </p:sp>
        <p:pic>
          <p:nvPicPr>
            <p:cNvPr id="13" name="Google Shape;164;p2">
              <a:extLst>
                <a:ext uri="{FF2B5EF4-FFF2-40B4-BE49-F238E27FC236}">
                  <a16:creationId xmlns:a16="http://schemas.microsoft.com/office/drawing/2014/main" id="{2F7D8FC7-1A9E-5789-D4D4-CE46A168954B}"/>
                </a:ext>
              </a:extLst>
            </p:cNvPr>
            <p:cNvPicPr/>
            <p:nvPr/>
          </p:nvPicPr>
          <p:blipFill>
            <a:blip r:embed="rId5">
              <a:alphaModFix/>
            </a:blip>
            <a:srcRect b="17450"/>
            <a:stretch/>
          </p:blipFill>
          <p:spPr bwMode="auto">
            <a:xfrm>
              <a:off x="5740875" y="1475300"/>
              <a:ext cx="3224448" cy="2661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29;g1e7c3e2d5c8_1_511">
            <a:extLst>
              <a:ext uri="{FF2B5EF4-FFF2-40B4-BE49-F238E27FC236}">
                <a16:creationId xmlns:a16="http://schemas.microsoft.com/office/drawing/2014/main" id="{07D8B9FA-64E1-726D-1CE8-D97FBE021B07}"/>
              </a:ext>
            </a:extLst>
          </p:cNvPr>
          <p:cNvSpPr/>
          <p:nvPr/>
        </p:nvSpPr>
        <p:spPr>
          <a:xfrm>
            <a:off x="193246" y="5479546"/>
            <a:ext cx="11805508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We are not alone!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 Our team thanks everyone who worked with us, especially Gilberto Camara, </a:t>
            </a:r>
            <a:r>
              <a:rPr lang="en-US" sz="1600" dirty="0">
                <a:solidFill>
                  <a:srgbClr val="526479"/>
                </a:solidFill>
                <a:ea typeface="Libre Franklin"/>
              </a:rPr>
              <a:t>Douglas Cripe, 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Gilberto Queiroz,  Florian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Franziskakis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, Hendrik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Baeyens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, and the </a:t>
            </a:r>
            <a:r>
              <a:rPr lang="en-US" sz="1600" dirty="0" err="1">
                <a:solidFill>
                  <a:srgbClr val="526479"/>
                </a:solidFill>
                <a:latin typeface="Libre Franklin"/>
                <a:ea typeface="Libre Franklin"/>
              </a:rPr>
              <a:t>InvenioRDM</a:t>
            </a:r>
            <a:r>
              <a:rPr lang="en-US" sz="1600" dirty="0">
                <a:solidFill>
                  <a:srgbClr val="526479"/>
                </a:solidFill>
                <a:latin typeface="Libre Franklin"/>
                <a:ea typeface="Libre Franklin"/>
              </a:rPr>
              <a:t> community</a:t>
            </a:r>
            <a:endParaRPr lang="en-US" sz="160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4" name="Google Shape;342;p1">
            <a:extLst>
              <a:ext uri="{FF2B5EF4-FFF2-40B4-BE49-F238E27FC236}">
                <a16:creationId xmlns:a16="http://schemas.microsoft.com/office/drawing/2014/main" id="{0BD3DF66-9498-33AA-C938-D3FB5BB0D898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65;g1e7c3e2d5c8_1_410">
            <a:extLst>
              <a:ext uri="{FF2B5EF4-FFF2-40B4-BE49-F238E27FC236}">
                <a16:creationId xmlns:a16="http://schemas.microsoft.com/office/drawing/2014/main" id="{C6544BDD-852D-FEA9-DECE-40B9FBCE28B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1304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20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3600" b="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8672B32F-697E-FA23-D5EF-77F7D12E20A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83189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21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094" name="Google Shape;1094;p5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605D1D14-596F-A56B-7E1B-702170301E5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FF41E2C3-2742-9343-6A21-884DF09E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7" y="984788"/>
            <a:ext cx="10435526" cy="5869983"/>
          </a:xfrm>
          <a:prstGeom prst="rect">
            <a:avLst/>
          </a:prstGeom>
        </p:spPr>
      </p:pic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22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FB9410-1B52-417A-0E5A-FA9A89B82362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578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9E79E67-304E-D69D-6DB4-769826AD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7" y="997703"/>
            <a:ext cx="10435526" cy="5869983"/>
          </a:xfrm>
          <a:prstGeom prst="rect">
            <a:avLst/>
          </a:prstGeom>
        </p:spPr>
      </p:pic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23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2330B1-3790-D961-30FF-6B001BE07A05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582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24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225E707-9806-3B7A-1455-B8A3B661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9" y="984788"/>
            <a:ext cx="10280541" cy="57924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9E4AB47-82C9-9BFD-011F-8257C157F889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28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25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F796E2FA-207A-B492-37D4-8497F98F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8" y="984788"/>
            <a:ext cx="10383864" cy="58312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EEB10E4-0F27-512B-1D8F-DBB815FE9CF8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49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26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7505191-EEA0-186C-E415-401B9569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7" y="984789"/>
            <a:ext cx="10435524" cy="586998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B45F12-1BB4-EF71-3DCF-FAE961BA601E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69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27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1C73AAE0-8C09-8941-533F-365769B3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53" y="984788"/>
            <a:ext cx="10409694" cy="5869983"/>
          </a:xfrm>
          <a:prstGeom prst="rect">
            <a:avLst/>
          </a:prstGeom>
        </p:spPr>
      </p:pic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84BA03-98CA-257B-5E45-A5BF9051AA73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3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28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D03EBAA-70A0-C722-CD16-5CF2A264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92" y="984788"/>
            <a:ext cx="10474271" cy="586998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38A86F-C0B4-9A0D-9A5F-819166C803C3}"/>
              </a:ext>
            </a:extLst>
          </p:cNvPr>
          <p:cNvSpPr/>
          <p:nvPr/>
        </p:nvSpPr>
        <p:spPr>
          <a:xfrm>
            <a:off x="451184" y="6476999"/>
            <a:ext cx="1132973" cy="300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14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dirty="0"/>
              <a:t>29</a:t>
            </a:fld>
            <a:endParaRPr b="1" dirty="0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9000"/>
              </a:lnSpc>
            </a:pPr>
            <a:r>
              <a:rPr lang="en-US" sz="3600" u="sng" dirty="0">
                <a:solidFill>
                  <a:srgbClr val="526479"/>
                </a:solidFill>
                <a:latin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 instance</a:t>
            </a:r>
            <a:endParaRPr lang="pt-BR">
              <a:solidFill>
                <a:srgbClr val="526479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53" name="Google Shape;1253;g1e5ed72bc08_1_5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8672B32F-697E-FA23-D5EF-77F7D12E20A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06838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7c3e2d5c8_1_41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</a:t>
            </a:fld>
            <a:endParaRPr b="1"/>
          </a:p>
        </p:txBody>
      </p:sp>
      <p:sp>
        <p:nvSpPr>
          <p:cNvPr id="360" name="Google Shape;360;g1e7c3e2d5c8_1_410"/>
          <p:cNvSpPr txBox="1"/>
          <p:nvPr/>
        </p:nvSpPr>
        <p:spPr>
          <a:xfrm>
            <a:off x="402000" y="1762473"/>
            <a:ext cx="1138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the materials used during this workshop are available in the following GitHub repository:</a:t>
            </a:r>
            <a:endParaRPr sz="34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g1e7c3e2d5c8_1_410"/>
          <p:cNvSpPr txBox="1"/>
          <p:nvPr/>
        </p:nvSpPr>
        <p:spPr>
          <a:xfrm>
            <a:off x="1711936" y="3860893"/>
            <a:ext cx="9702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geo-knowledge-hub/geo-knowledge-hub-workshop</a:t>
            </a:r>
            <a:endParaRPr sz="28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2" name="Google Shape;362;g1e7c3e2d5c8_1_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625" y="3747550"/>
            <a:ext cx="9334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7c3e2d5c8_1_41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Material availability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364" name="Google Shape;364;g1e7c3e2d5c8_1_41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65" name="Google Shape;365;g1e7c3e2d5c8_1_410"/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g1e7c3e2d5c8_1_41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30</a:t>
            </a:fld>
            <a:endParaRPr b="1"/>
          </a:p>
        </p:txBody>
      </p:sp>
      <p:sp>
        <p:nvSpPr>
          <p:cNvPr id="1260" name="Google Shape;1260;p60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API</a:t>
            </a:r>
            <a:endParaRPr lang="en-US" sz="4500" b="0" i="0" u="none" strike="noStrike" cap="none" dirty="0">
              <a:solidFill>
                <a:srgbClr val="52647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61" name="Google Shape;1261;p6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63" name="Google Shape;1263;p60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6D17F47F-DEDD-38D7-B88D-FB509B71A072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e5ed72bc08_1_74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31</a:t>
            </a:fld>
            <a:endParaRPr b="1"/>
          </a:p>
        </p:txBody>
      </p:sp>
      <p:sp>
        <p:nvSpPr>
          <p:cNvPr id="1270" name="Google Shape;1270;g1e5ed72bc08_1_74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1271" name="Google Shape;1271;g1e5ed72bc08_1_74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73" name="Google Shape;1273;g1e5ed72bc08_1_74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74" name="Google Shape;1274;g1e5ed72bc08_1_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FA103206-C357-6CD0-49E5-E1C6CCDF6E49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e5ed72bc08_1_73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32</a:t>
            </a:fld>
            <a:endParaRPr b="1"/>
          </a:p>
        </p:txBody>
      </p:sp>
      <p:sp>
        <p:nvSpPr>
          <p:cNvPr id="1281" name="Google Shape;1281;g1e5ed72bc08_1_732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3" name="Google Shape;1283;g1e5ed72bc08_1_73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85" name="Google Shape;1285;g1e5ed72bc08_1_73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86" name="Google Shape;1286;g1e5ed72bc08_1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AA16A742-1DCA-CFAE-DE13-732E2DC3A34C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9BC8BAAD-6256-137C-96C2-761A77978E4C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33</a:t>
            </a:fld>
            <a:endParaRPr b="1"/>
          </a:p>
        </p:txBody>
      </p:sp>
      <p:sp>
        <p:nvSpPr>
          <p:cNvPr id="1293" name="Google Shape;1293;p61"/>
          <p:cNvSpPr/>
          <p:nvPr/>
        </p:nvSpPr>
        <p:spPr>
          <a:xfrm>
            <a:off x="5501150" y="4200888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OGC/CSW 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(Harvester)</a:t>
            </a:r>
            <a:endParaRPr sz="28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5" name="Google Shape;1295;p61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 dirty="0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6" name="Google Shape;1296;p6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298" name="Google Shape;1298;p6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9" name="Google Shape;1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6363BB9F-88D1-2B95-8F5B-CBAC9D7473C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80BA036B-3026-A87D-7155-3FCECFF917B9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34</a:t>
            </a:fld>
            <a:endParaRPr b="1"/>
          </a:p>
        </p:txBody>
      </p:sp>
      <p:pic>
        <p:nvPicPr>
          <p:cNvPr id="1306" name="Google Shape;1306;p6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2" y="1176470"/>
            <a:ext cx="5814290" cy="483987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07" name="Google Shape;1307;p62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855" y="2723661"/>
            <a:ext cx="6460836" cy="365049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08" name="Google Shape;1308;p62"/>
          <p:cNvSpPr txBox="1"/>
          <p:nvPr/>
        </p:nvSpPr>
        <p:spPr>
          <a:xfrm>
            <a:off x="6029037" y="6410036"/>
            <a:ext cx="51908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gkhub.earthobservations.org/communities/e-shape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09" name="Google Shape;1309;p62"/>
          <p:cNvSpPr txBox="1"/>
          <p:nvPr/>
        </p:nvSpPr>
        <p:spPr>
          <a:xfrm>
            <a:off x="1757218" y="6063673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tinyurl.com/e-shape-gkh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2DEABCC5-8367-70EE-C023-9570E5A43613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35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 dirty="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 dirty="0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2DEABCC5-8367-70EE-C023-9570E5A43613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A8937C7-68C0-FA57-D779-A2D6C525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92" r="692" b="195"/>
          <a:stretch/>
        </p:blipFill>
        <p:spPr>
          <a:xfrm>
            <a:off x="2348914" y="1509714"/>
            <a:ext cx="7494127" cy="384860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" name="Google Shape;1333;p63">
            <a:extLst>
              <a:ext uri="{FF2B5EF4-FFF2-40B4-BE49-F238E27FC236}">
                <a16:creationId xmlns:a16="http://schemas.microsoft.com/office/drawing/2014/main" id="{0286DB34-1C40-5D8B-1F49-94A711D82CD3}"/>
              </a:ext>
            </a:extLst>
          </p:cNvPr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1354;p65">
            <a:extLst>
              <a:ext uri="{FF2B5EF4-FFF2-40B4-BE49-F238E27FC236}">
                <a16:creationId xmlns:a16="http://schemas.microsoft.com/office/drawing/2014/main" id="{57B81754-584D-39D4-F9AE-6B951104AC40}"/>
              </a:ext>
            </a:extLst>
          </p:cNvPr>
          <p:cNvSpPr txBox="1"/>
          <p:nvPr/>
        </p:nvSpPr>
        <p:spPr>
          <a:xfrm>
            <a:off x="2351703" y="5462160"/>
            <a:ext cx="7506087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264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400" b="0" i="0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400" dirty="0">
                <a:solidFill>
                  <a:srgbClr val="5264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com/geo-knowledge-hub</a:t>
            </a:r>
            <a:r>
              <a:rPr lang="en-US" sz="2400" b="0" i="0" strike="noStrike" cap="none" dirty="0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>
                <a:solidFill>
                  <a:srgbClr val="5264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geo-package-loader</a:t>
            </a:r>
            <a:endParaRPr lang="pt-BR" sz="2400">
              <a:solidFill>
                <a:srgbClr val="526479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08183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6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0" name="Google Shape;1330;p6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36</a:t>
            </a:fld>
            <a:endParaRPr b="1"/>
          </a:p>
        </p:txBody>
      </p:sp>
      <p:sp>
        <p:nvSpPr>
          <p:cNvPr id="1331" name="Google Shape;1331;p6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33" name="Google Shape;1333;p63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4A1243DF-5D93-7ED8-7E15-3AD062309C7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37</a:t>
            </a:fld>
            <a:endParaRPr b="1"/>
          </a:p>
        </p:txBody>
      </p:sp>
      <p:pic>
        <p:nvPicPr>
          <p:cNvPr id="1340" name="Google Shape;1340;p64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42" name="Google Shape;1342;p6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3" name="Google Shape;1343;p6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45" name="Google Shape;1345;p64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1354;p65">
            <a:extLst>
              <a:ext uri="{FF2B5EF4-FFF2-40B4-BE49-F238E27FC236}">
                <a16:creationId xmlns:a16="http://schemas.microsoft.com/office/drawing/2014/main" id="{9F33FE16-AE06-F18A-259E-E29F23E3277C}"/>
              </a:ext>
            </a:extLst>
          </p:cNvPr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CBD739FB-85D8-BDB2-4D22-D88F8F6BE04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38</a:t>
            </a:fld>
            <a:endParaRPr b="1"/>
          </a:p>
        </p:txBody>
      </p:sp>
      <p:pic>
        <p:nvPicPr>
          <p:cNvPr id="1352" name="Google Shape;1352;p65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53" name="Google Shape;1353;p65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746" y="2196304"/>
            <a:ext cx="5516166" cy="4134241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54" name="Google Shape;1354;p65"/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1358" name="Google Shape;1358;p65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7B044E70-E912-2836-BA42-B0DACADCA06C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7c3e2d5c8_1_4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</a:t>
            </a:fld>
            <a:endParaRPr b="1"/>
          </a:p>
        </p:txBody>
      </p:sp>
      <p:sp>
        <p:nvSpPr>
          <p:cNvPr id="383" name="Google Shape;383;g1e7c3e2d5c8_1_44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84" name="Google Shape;384;g1e7c3e2d5c8_1_447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1e7c3e2d5c8_1_447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7c3e2d5c8_1_447"/>
          <p:cNvSpPr txBox="1"/>
          <p:nvPr/>
        </p:nvSpPr>
        <p:spPr>
          <a:xfrm>
            <a:off x="0" y="2171700"/>
            <a:ext cx="12192000" cy="20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4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a partnership of more than 110 national governments and in excess of</a:t>
            </a:r>
            <a:r>
              <a:rPr lang="en-US" sz="3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4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100 Participating Organizations 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7" name="Google Shape;387;g1e7c3e2d5c8_1_4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89" name="Google Shape;389;g1e7c3e2d5c8_1_44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224719B2-E570-3A0A-5253-C9F1F8BA3D49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c3e2d5c8_1_4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</a:t>
            </a:fld>
            <a:endParaRPr b="1"/>
          </a:p>
        </p:txBody>
      </p:sp>
      <p:sp>
        <p:nvSpPr>
          <p:cNvPr id="395" name="Google Shape;395;g1e7c3e2d5c8_1_46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96" name="Google Shape;396;g1e7c3e2d5c8_1_462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g1e7c3e2d5c8_1_462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e7c3e2d5c8_1_462"/>
          <p:cNvSpPr txBox="1"/>
          <p:nvPr/>
        </p:nvSpPr>
        <p:spPr>
          <a:xfrm>
            <a:off x="0" y="2171700"/>
            <a:ext cx="12192000" cy="217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envisions a future where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decisions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actions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benefit of humankind are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informed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by coordinated, comprehensive and sustained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Earth observations</a:t>
            </a:r>
            <a:endParaRPr sz="1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9" name="Google Shape;399;g1e7c3e2d5c8_1_4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01" name="Google Shape;401;g1e7c3e2d5c8_1_462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921DCEB-44D7-A791-DD76-1C9F4886957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7c3e2d5c8_1_4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</a:t>
            </a:fld>
            <a:endParaRPr b="1"/>
          </a:p>
        </p:txBody>
      </p:sp>
      <p:sp>
        <p:nvSpPr>
          <p:cNvPr id="407" name="Google Shape;407;g1e7c3e2d5c8_1_4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grpSp>
        <p:nvGrpSpPr>
          <p:cNvPr id="408" name="Google Shape;408;g1e7c3e2d5c8_1_487"/>
          <p:cNvGrpSpPr/>
          <p:nvPr/>
        </p:nvGrpSpPr>
        <p:grpSpPr>
          <a:xfrm>
            <a:off x="6272503" y="2134112"/>
            <a:ext cx="5717750" cy="3625151"/>
            <a:chOff x="6259525" y="2216063"/>
            <a:chExt cx="5717750" cy="3625151"/>
          </a:xfrm>
        </p:grpSpPr>
        <p:pic>
          <p:nvPicPr>
            <p:cNvPr id="409" name="Google Shape;409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259525" y="22160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0" name="Google Shape;410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411925" y="23684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1" name="Google Shape;411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564325" y="25208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2" name="Google Shape;412;g1e7c3e2d5c8_1_487"/>
          <p:cNvSpPr txBox="1"/>
          <p:nvPr/>
        </p:nvSpPr>
        <p:spPr>
          <a:xfrm>
            <a:off x="6503978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 Knowledge Statement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413" name="Google Shape;413;g1e7c3e2d5c8_1_487"/>
          <p:cNvGrpSpPr/>
          <p:nvPr/>
        </p:nvGrpSpPr>
        <p:grpSpPr>
          <a:xfrm>
            <a:off x="173892" y="2134112"/>
            <a:ext cx="5717750" cy="3484238"/>
            <a:chOff x="287400" y="2286525"/>
            <a:chExt cx="5717750" cy="3484238"/>
          </a:xfrm>
        </p:grpSpPr>
        <p:pic>
          <p:nvPicPr>
            <p:cNvPr id="414" name="Google Shape;414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287400" y="22865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5" name="Google Shape;415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439800" y="24389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6" name="Google Shape;416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592200" y="25913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7" name="Google Shape;417;g1e7c3e2d5c8_1_487"/>
          <p:cNvSpPr txBox="1"/>
          <p:nvPr/>
        </p:nvSpPr>
        <p:spPr>
          <a:xfrm>
            <a:off x="402492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Data Sharing principles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g1e7c3e2d5c8_1_4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20" name="Google Shape;420;g1e7c3e2d5c8_1_48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8EA268F3-CC43-25AB-8CEF-1F1AE68DEFDB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</a:t>
            </a:fld>
            <a:endParaRPr b="1"/>
          </a:p>
        </p:txBody>
      </p:sp>
      <p:sp>
        <p:nvSpPr>
          <p:cNvPr id="426" name="Google Shape;426;g1e7c3e2d5c8_1_5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pic>
        <p:nvPicPr>
          <p:cNvPr id="427" name="Google Shape;427;g1e7c3e2d5c8_1_511" descr="A picture containing text, swimm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838" y="1434775"/>
            <a:ext cx="8498717" cy="1619593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g1e7c3e2d5c8_1_511" descr="Graphical user interface, text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28146" r="1117" b="31788"/>
          <a:stretch/>
        </p:blipFill>
        <p:spPr>
          <a:xfrm>
            <a:off x="4093339" y="3334331"/>
            <a:ext cx="7749824" cy="1799444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g1e7c3e2d5c8_1_511"/>
          <p:cNvSpPr/>
          <p:nvPr/>
        </p:nvSpPr>
        <p:spPr>
          <a:xfrm>
            <a:off x="308700" y="5444909"/>
            <a:ext cx="11574600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Download the </a:t>
            </a:r>
            <a:r>
              <a:rPr lang="en-US" sz="16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Work Programme 2023-2025 Summary Document</a:t>
            </a: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which contains short descriptions of each of the GEO Flagships, Initiatives, Pilot Initiatives and Regional GEOs that comprise the GEO Work Programme.</a:t>
            </a:r>
            <a:endParaRPr sz="16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32" name="Google Shape;432;g1e7c3e2d5c8_1_511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D77D20E-8407-9CF0-4D7A-97FE482D6FA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</a:t>
            </a:fld>
            <a:endParaRPr b="1"/>
          </a:p>
        </p:txBody>
      </p:sp>
      <p:pic>
        <p:nvPicPr>
          <p:cNvPr id="438" name="Google Shape;438;p6" descr="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127" y="1578229"/>
            <a:ext cx="10490200" cy="34475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41" name="Google Shape;441;p6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1A6F91F4-52BE-76DA-0EE6-3F22C6686AC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00" name="Google Shape;700;g1e7c3e2d5c8_1_67"/>
          <p:cNvSpPr txBox="1"/>
          <p:nvPr/>
        </p:nvSpPr>
        <p:spPr>
          <a:xfrm>
            <a:off x="3221362" y="6508217"/>
            <a:ext cx="4583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88901646-6CFC-1E5D-30CE-BF8C1B905D7B}"/>
              </a:ext>
            </a:extLst>
          </p:cNvPr>
          <p:cNvSpPr txBox="1"/>
          <p:nvPr/>
        </p:nvSpPr>
        <p:spPr>
          <a:xfrm>
            <a:off x="1213953" y="2420409"/>
            <a:ext cx="9764100" cy="201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 dirty="0">
                <a:solidFill>
                  <a:srgbClr val="526479"/>
                </a:solidFill>
                <a:ea typeface="Libre Franklin"/>
                <a:sym typeface="Libre Franklin"/>
              </a:rPr>
              <a:t>Best practices for creating Knowledge Packages</a:t>
            </a:r>
            <a:endParaRPr lang="pt-BR" dirty="0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723CBAD6-B31C-DE22-D127-BF6FF85F146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dirty="0">
                <a:latin typeface="Libre Franklin"/>
                <a:ea typeface="Libre Franklin"/>
                <a:cs typeface="Libre Franklin"/>
                <a:sym typeface="Libre Franklin"/>
              </a:rPr>
              <a:t>EIFFEL Project Workshop 2024</a:t>
            </a:r>
            <a:endParaRPr sz="1200" b="1" i="0" u="none" strike="noStrike" cap="non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5059220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38</Notes>
  <HiddenSlides>0</HiddenSlide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Crop</vt:lpstr>
      <vt:lpstr>Crop</vt:lpstr>
      <vt:lpstr>office theme</vt:lpstr>
      <vt:lpstr>Crop</vt:lpstr>
      <vt:lpstr>GEO Knowledge Hub to preserve and share EO Applications: Introduction and practice</vt:lpstr>
      <vt:lpstr>GEO Knowledge Hub team</vt:lpstr>
      <vt:lpstr>Material availability</vt:lpstr>
      <vt:lpstr>Group on Earth Observations (GEO)</vt:lpstr>
      <vt:lpstr>Group on Earth Observations (GEO)</vt:lpstr>
      <vt:lpstr>Group on Earth Observations (GEO)</vt:lpstr>
      <vt:lpstr>Group on Earth Observations (GEO)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 Knowledge Hub to preserve and share EO Applications: Introduction and practice</dc:title>
  <dc:creator>Amal Touihri</dc:creator>
  <cp:revision>900</cp:revision>
  <dcterms:created xsi:type="dcterms:W3CDTF">2023-05-03T14:51:21Z</dcterms:created>
  <dcterms:modified xsi:type="dcterms:W3CDTF">2024-03-20T12:18:21Z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0x0101009484E135ECF85B4BAA31E6E8E53076E9</vt:lpwstr>
  </property>
</Properties>
</file>